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408" r:id="rId3"/>
    <p:sldId id="268" r:id="rId4"/>
    <p:sldId id="266" r:id="rId5"/>
    <p:sldId id="409" r:id="rId6"/>
    <p:sldId id="410" r:id="rId7"/>
    <p:sldId id="411" r:id="rId8"/>
    <p:sldId id="412" r:id="rId9"/>
    <p:sldId id="413" r:id="rId10"/>
    <p:sldId id="276" r:id="rId11"/>
    <p:sldId id="414" r:id="rId12"/>
    <p:sldId id="415" r:id="rId13"/>
    <p:sldId id="416" r:id="rId14"/>
    <p:sldId id="269" r:id="rId15"/>
    <p:sldId id="417" r:id="rId16"/>
    <p:sldId id="419" r:id="rId17"/>
    <p:sldId id="418" r:id="rId18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082"/>
    <a:srgbClr val="9C7F46"/>
    <a:srgbClr val="FFFFCC"/>
    <a:srgbClr val="393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>
        <p:scale>
          <a:sx n="125" d="100"/>
          <a:sy n="125" d="100"/>
        </p:scale>
        <p:origin x="-7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6647-41AD-4310-AF0D-95B80E71138B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A2C51-32BA-4E18-A98D-474CB418B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4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E010-FC3C-41A8-8B1A-E3F64051DB38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7813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FF7A-6A79-44E7-9A20-718FD6438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7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9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4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7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72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7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05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7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30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2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22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83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4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2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7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9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11A0-E26A-4718-B105-0A16BEB452F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506E-3271-4956-A882-AF4CB37ED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4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11A0-E26A-4718-B105-0A16BEB452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506E-3271-4956-A882-AF4CB37ED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4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893709" y="5638757"/>
            <a:ext cx="5194997" cy="369332"/>
            <a:chOff x="3893709" y="5638757"/>
            <a:chExt cx="5194997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893709" y="5638757"/>
              <a:ext cx="5194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NT Somic" pitchFamily="50" charset="-52"/>
                </a:rPr>
                <a:t>https://</a:t>
              </a:r>
              <a:r>
                <a:rPr lang="ru-RU" dirty="0" err="1">
                  <a:solidFill>
                    <a:prstClr val="black"/>
                  </a:solidFill>
                  <a:latin typeface="NT Somic" pitchFamily="50" charset="-52"/>
                </a:rPr>
                <a:t>книгипамяти.рф</a:t>
              </a:r>
              <a:r>
                <a:rPr lang="ru-RU" dirty="0">
                  <a:solidFill>
                    <a:prstClr val="black"/>
                  </a:solidFill>
                  <a:latin typeface="NT Somic" pitchFamily="50" charset="-52"/>
                </a:rPr>
                <a:t>/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271" y="5638757"/>
              <a:ext cx="366426" cy="366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6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" y="554975"/>
            <a:ext cx="4449712" cy="577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7189" y="4968711"/>
            <a:ext cx="51701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4000" b="1" dirty="0">
              <a:solidFill>
                <a:srgbClr val="39383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6965" y="4994392"/>
            <a:ext cx="296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32" y="4841111"/>
            <a:ext cx="2632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Терехин</a:t>
            </a:r>
          </a:p>
          <a:p>
            <a:pPr algn="ctr"/>
            <a:r>
              <a:rPr lang="ru-RU" sz="1600" b="1" dirty="0" smtClean="0"/>
              <a:t>Александр </a:t>
            </a:r>
          </a:p>
          <a:p>
            <a:pPr algn="ctr"/>
            <a:r>
              <a:rPr lang="ru-RU" sz="1600" b="1" dirty="0" smtClean="0"/>
              <a:t>Михайлович</a:t>
            </a:r>
          </a:p>
          <a:p>
            <a:pPr algn="ctr"/>
            <a:r>
              <a:rPr lang="ru-RU" sz="1600" b="1" dirty="0" smtClean="0"/>
              <a:t>1911 – 31.01.1944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1944214"/>
            <a:ext cx="2987040" cy="44783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32" y="997626"/>
            <a:ext cx="2694289" cy="3833454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99097" y="1845241"/>
            <a:ext cx="34898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altLang="ru-RU" b="1" i="1" dirty="0">
                <a:latin typeface="Monotype Corsiva" pitchFamily="66" charset="0"/>
              </a:rPr>
              <a:t>«Уходили мальчики – </a:t>
            </a:r>
          </a:p>
          <a:p>
            <a:pPr algn="ctr"/>
            <a:r>
              <a:rPr lang="ru-RU" altLang="ru-RU" b="1" i="1" dirty="0">
                <a:latin typeface="Monotype Corsiva" pitchFamily="66" charset="0"/>
              </a:rPr>
              <a:t>на плечах шинели.</a:t>
            </a:r>
            <a:endParaRPr lang="ru-RU" altLang="ru-RU" dirty="0">
              <a:latin typeface="Monotype Corsiva" pitchFamily="66" charset="0"/>
            </a:endParaRPr>
          </a:p>
          <a:p>
            <a:pPr algn="ctr"/>
            <a:r>
              <a:rPr lang="ru-RU" altLang="ru-RU" b="1" i="1" dirty="0">
                <a:latin typeface="Monotype Corsiva" pitchFamily="66" charset="0"/>
              </a:rPr>
              <a:t>    Уходили мальчики – </a:t>
            </a:r>
          </a:p>
          <a:p>
            <a:pPr algn="ctr"/>
            <a:r>
              <a:rPr lang="ru-RU" altLang="ru-RU" b="1" i="1" dirty="0">
                <a:latin typeface="Monotype Corsiva" pitchFamily="66" charset="0"/>
              </a:rPr>
              <a:t>     храбро песни пели…»                                                                                                 И. Карпов</a:t>
            </a:r>
          </a:p>
        </p:txBody>
      </p:sp>
    </p:spTree>
    <p:extLst>
      <p:ext uri="{BB962C8B-B14F-4D97-AF65-F5344CB8AC3E}">
        <p14:creationId xmlns:p14="http://schemas.microsoft.com/office/powerpoint/2010/main" val="6389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1" y="356855"/>
            <a:ext cx="4449712" cy="57785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2067" y="4950026"/>
            <a:ext cx="2962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Дрозд </a:t>
            </a:r>
          </a:p>
          <a:p>
            <a:pPr algn="ctr"/>
            <a:r>
              <a:rPr lang="ru-RU" sz="1400" b="1" dirty="0" smtClean="0"/>
              <a:t>Иван Никифорович</a:t>
            </a:r>
          </a:p>
          <a:p>
            <a:pPr algn="ctr"/>
            <a:r>
              <a:rPr lang="ru-RU" sz="1400" b="1" dirty="0" smtClean="0"/>
              <a:t>19.03.1913 – 15.08.1915</a:t>
            </a:r>
            <a:endParaRPr lang="ru-RU" sz="1400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99097" y="2399238"/>
            <a:ext cx="3489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Monotype Corsiva" pitchFamily="66" charset="0"/>
              </a:rPr>
              <a:t>  </a:t>
            </a:r>
            <a:endParaRPr lang="ru-RU" altLang="ru-RU" b="1" i="1" dirty="0"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1" y="857518"/>
            <a:ext cx="3158211" cy="40067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33193" y="1051063"/>
            <a:ext cx="236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onotype Corsiva" panose="03010101010201010101" pitchFamily="66" charset="0"/>
              </a:rPr>
              <a:t>«Кто </a:t>
            </a:r>
            <a:r>
              <a:rPr lang="ru-RU" sz="1600" b="1" dirty="0">
                <a:latin typeface="Monotype Corsiva" panose="03010101010201010101" pitchFamily="66" charset="0"/>
              </a:rPr>
              <a:t>контужен, кто ранен, а кто просто убит,</a:t>
            </a:r>
          </a:p>
          <a:p>
            <a:r>
              <a:rPr lang="ru-RU" sz="1600" b="1" dirty="0">
                <a:latin typeface="Monotype Corsiva" panose="03010101010201010101" pitchFamily="66" charset="0"/>
              </a:rPr>
              <a:t>Но ничто не забыто и никто не </a:t>
            </a:r>
            <a:r>
              <a:rPr lang="ru-RU" sz="1600" b="1" dirty="0" smtClean="0">
                <a:latin typeface="Monotype Corsiva" panose="03010101010201010101" pitchFamily="66" charset="0"/>
              </a:rPr>
              <a:t>забыт»</a:t>
            </a:r>
            <a:endParaRPr lang="ru-RU" sz="1600" b="1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3462" y="205612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Я </a:t>
            </a:r>
            <a:r>
              <a:rPr lang="ru-RU" sz="1600" dirty="0" err="1"/>
              <a:t>Голобокова</a:t>
            </a:r>
            <a:r>
              <a:rPr lang="ru-RU" sz="1600" dirty="0"/>
              <a:t> Вероника, ученица 4 классы школы № 1. Мой прадед Дрозд Иван Никифорович 1913 года рождения был кадровым офицером. Служил в Красной армии.  Когда началась война мой прадед служил на границе с Польшей. У него была семья, жена - моя прабабушка и двое детей., мальчик 1938 года рождения и девочка 1940 года рождения. Прадед успел отправить </a:t>
            </a:r>
            <a:r>
              <a:rPr lang="ru-RU" sz="1600" dirty="0" smtClean="0"/>
              <a:t>их в </a:t>
            </a:r>
            <a:r>
              <a:rPr lang="ru-RU" sz="1600" dirty="0"/>
              <a:t>тыл. А сам защищал Родину в звании командира дивизиона 376 ГАП. Больше прабабушка его не видела. А в 1945 году прабабушка получила извещение,  что Дрозд Иван Никифорович пропал без вести в августе 1941 года.  </a:t>
            </a:r>
            <a:r>
              <a:rPr lang="ru-RU" sz="1600" dirty="0" smtClean="0"/>
              <a:t>МЫ </a:t>
            </a:r>
            <a:r>
              <a:rPr lang="ru-RU" sz="1600" dirty="0"/>
              <a:t>ПОМНИМ! МЫ ГОРДИМСЯ!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44" y="4442460"/>
            <a:ext cx="1287218" cy="1984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60" y="4610665"/>
            <a:ext cx="1154156" cy="16880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55" y="4610665"/>
            <a:ext cx="1245693" cy="18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" y="684515"/>
            <a:ext cx="4449712" cy="577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7189" y="4968711"/>
            <a:ext cx="51701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4000" b="1" dirty="0">
              <a:solidFill>
                <a:srgbClr val="39383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6965" y="4994392"/>
            <a:ext cx="296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99097" y="2399238"/>
            <a:ext cx="3489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Monotype Corsiva" pitchFamily="66" charset="0"/>
              </a:rPr>
              <a:t>  </a:t>
            </a:r>
            <a:endParaRPr lang="ru-RU" altLang="ru-RU" b="1" i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4286" y="23317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Скворцова Дарья, 9в класс. Мой </a:t>
            </a:r>
            <a:r>
              <a:rPr lang="ru-RU" dirty="0" smtClean="0"/>
              <a:t>дед </a:t>
            </a:r>
            <a:r>
              <a:rPr lang="ru-RU" dirty="0" err="1" smtClean="0"/>
              <a:t>Бова</a:t>
            </a:r>
            <a:r>
              <a:rPr lang="ru-RU" dirty="0" smtClean="0"/>
              <a:t> </a:t>
            </a:r>
            <a:r>
              <a:rPr lang="ru-RU" dirty="0"/>
              <a:t>Анатолий Петрович , 1918-1983, был призван в ряды Красной Армии в сентябре 1941 г., воевал в  первом воздушно-десантном  корпусе , затем с августа 1942г .- в 37-ой гвардейской стрелковой дивизии. Принимал участие в Сталинградской Битве (обороне Сталинградского танкового завода)  и на Курской Дуге . За отвагу и проявленное мужество  удостоен ряда наград.  После войны работал начальником ГАИ г. Моршанска, позже -   председателем колхоза. За трудовую доблесть награжден медалями и двумя орденами "Знак  Почета" и  орденом Октябрьской революции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45" y="998220"/>
            <a:ext cx="2940264" cy="421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40717" y="5302169"/>
            <a:ext cx="1648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/>
              <a:t>Бова</a:t>
            </a:r>
            <a:r>
              <a:rPr lang="ru-RU" sz="1600" b="1" dirty="0"/>
              <a:t> Анатолий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Петрович</a:t>
            </a:r>
          </a:p>
          <a:p>
            <a:pPr algn="ctr"/>
            <a:r>
              <a:rPr lang="ru-RU" sz="1600" b="1" dirty="0" smtClean="0"/>
              <a:t>1918  </a:t>
            </a:r>
            <a:r>
              <a:rPr lang="ru-RU" sz="1600" b="1" dirty="0"/>
              <a:t>- 1983</a:t>
            </a:r>
          </a:p>
        </p:txBody>
      </p:sp>
    </p:spTree>
    <p:extLst>
      <p:ext uri="{BB962C8B-B14F-4D97-AF65-F5344CB8AC3E}">
        <p14:creationId xmlns:p14="http://schemas.microsoft.com/office/powerpoint/2010/main" val="135134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6" y="560705"/>
            <a:ext cx="4456112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816557" y="4625810"/>
            <a:ext cx="2464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/>
              <a:t>Ушаровский</a:t>
            </a:r>
            <a:r>
              <a:rPr lang="ru-RU" sz="1600" b="1" dirty="0"/>
              <a:t> </a:t>
            </a:r>
            <a:endParaRPr lang="en-US" sz="1600" b="1" dirty="0"/>
          </a:p>
          <a:p>
            <a:pPr algn="ctr"/>
            <a:r>
              <a:rPr lang="ru-RU" sz="1600" b="1" dirty="0"/>
              <a:t>Лев </a:t>
            </a:r>
            <a:r>
              <a:rPr lang="ru-RU" sz="1600" b="1" dirty="0" smtClean="0"/>
              <a:t> Петрович</a:t>
            </a:r>
            <a:endParaRPr lang="ru-RU" sz="1600" b="1" dirty="0">
              <a:solidFill>
                <a:srgbClr val="393837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991371" y="5206574"/>
            <a:ext cx="21148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14.08.1926-24.12.1992</a:t>
            </a:r>
            <a:endParaRPr lang="ru-RU" sz="1600" b="1" dirty="0">
              <a:solidFill>
                <a:srgbClr val="393837"/>
              </a:solidFill>
            </a:endParaRPr>
          </a:p>
        </p:txBody>
      </p:sp>
      <p:pic>
        <p:nvPicPr>
          <p:cNvPr id="2053" name="Рисунок 4" descr="vigcponTI7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368" y="988378"/>
            <a:ext cx="2593657" cy="363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76848" y="208392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Ушаровский</a:t>
            </a:r>
            <a:r>
              <a:rPr lang="ru-RU" dirty="0" smtClean="0"/>
              <a:t> Кирилл 11 класс. Мой </a:t>
            </a:r>
            <a:r>
              <a:rPr lang="ru-RU" dirty="0" smtClean="0"/>
              <a:t>дед </a:t>
            </a:r>
            <a:r>
              <a:rPr lang="ru-RU" dirty="0" err="1" smtClean="0"/>
              <a:t>Ушаровский</a:t>
            </a:r>
            <a:r>
              <a:rPr lang="ru-RU" dirty="0" smtClean="0"/>
              <a:t> </a:t>
            </a:r>
            <a:r>
              <a:rPr lang="ru-RU" dirty="0"/>
              <a:t>Лев Петрович 1926 года рождения был призван в ряды Советской армии года военкоматом </a:t>
            </a:r>
            <a:r>
              <a:rPr lang="ru-RU" dirty="0" err="1"/>
              <a:t>г.Моршанска</a:t>
            </a:r>
            <a:r>
              <a:rPr lang="ru-RU" dirty="0"/>
              <a:t>. Принимал участие в ВОВ с 1944 года в Отдельном противотанковом дивизионе Ставки Главнокомандующего в звании рядового. Участвовал в взятии Кёнигсберга. Войска Красной Армии начали осаду города в январе 1945 года в рамках Восточно-Прусской операции. После жестоких боев и обороны со стороны немецких войск, город был окончательно захвачен 9 апреля 1945 года. Был контужен, после ранения снова вернулся на фронт, встретив победу. Был награжден медалями за взятие Кенигсберга, за освобождения Варшавы, а также орденом Красной Звезды. После окончания ВОВ прослужил ещё 6 лет до 1951 в звании сержанта.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1" y="646415"/>
            <a:ext cx="4449712" cy="577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7189" y="4968711"/>
            <a:ext cx="51701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4000" b="1" dirty="0">
              <a:solidFill>
                <a:srgbClr val="39383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6965" y="4994392"/>
            <a:ext cx="296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99097" y="2399238"/>
            <a:ext cx="3489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Monotype Corsiva" pitchFamily="66" charset="0"/>
              </a:rPr>
              <a:t>  </a:t>
            </a:r>
            <a:endParaRPr lang="ru-RU" altLang="ru-RU" b="1" i="1" dirty="0">
              <a:latin typeface="Monotype Corsiva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55820" y="1168731"/>
            <a:ext cx="27279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dirty="0"/>
              <a:t>                                                   </a:t>
            </a:r>
            <a:r>
              <a:rPr lang="ru-RU" altLang="ru-RU" sz="1600" b="1" i="1" dirty="0" smtClean="0">
                <a:latin typeface="Monotype Corsiva" pitchFamily="66" charset="0"/>
              </a:rPr>
              <a:t>«</a:t>
            </a:r>
            <a:r>
              <a:rPr lang="ru-RU" altLang="ru-RU" sz="1600" b="1" i="1" dirty="0">
                <a:latin typeface="Monotype Corsiva" pitchFamily="66" charset="0"/>
              </a:rPr>
              <a:t>Но задул сорок первого </a:t>
            </a:r>
            <a:r>
              <a:rPr lang="ru-RU" altLang="ru-RU" sz="1600" b="1" i="1" dirty="0" smtClean="0">
                <a:latin typeface="Monotype Corsiva" pitchFamily="66" charset="0"/>
              </a:rPr>
              <a:t>ветер                            </a:t>
            </a:r>
            <a:r>
              <a:rPr lang="ru-RU" altLang="ru-RU" sz="1600" b="1" i="1" dirty="0">
                <a:latin typeface="Monotype Corsiva" pitchFamily="66" charset="0"/>
              </a:rPr>
              <a:t>Вот и стали мы взрослыми вдруг</a:t>
            </a:r>
            <a:r>
              <a:rPr lang="ru-RU" altLang="ru-RU" sz="1600" b="1" i="1" dirty="0" smtClean="0">
                <a:latin typeface="Monotype Corsiva" pitchFamily="66" charset="0"/>
              </a:rPr>
              <a:t>…»                                                                                                  </a:t>
            </a:r>
            <a:r>
              <a:rPr lang="ru-RU" altLang="ru-RU" sz="1600" b="1" i="1" dirty="0">
                <a:latin typeface="Monotype Corsiva" pitchFamily="66" charset="0"/>
              </a:rPr>
              <a:t>А. Галич.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3" y="1164509"/>
            <a:ext cx="3064454" cy="4137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2773" y="5302169"/>
            <a:ext cx="1830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Щербаков Кирилл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Дмитриевич</a:t>
            </a:r>
          </a:p>
          <a:p>
            <a:pPr algn="ctr"/>
            <a:r>
              <a:rPr lang="ru-RU" sz="1400" b="1" dirty="0" smtClean="0">
                <a:solidFill>
                  <a:srgbClr val="393837"/>
                </a:solidFill>
                <a:latin typeface="Times New Roman" pitchFamily="18" charset="0"/>
                <a:cs typeface="Times New Roman" pitchFamily="18" charset="0"/>
              </a:rPr>
              <a:t>11.12.1924-11.11.1944</a:t>
            </a:r>
            <a:endParaRPr lang="ru-RU" sz="1400" b="1" dirty="0">
              <a:solidFill>
                <a:srgbClr val="3938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2560" y="286090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Бизина</a:t>
            </a:r>
            <a:r>
              <a:rPr lang="ru-RU" dirty="0" smtClean="0"/>
              <a:t> Арина 9 класс. Мой </a:t>
            </a:r>
            <a:r>
              <a:rPr lang="ru-RU" dirty="0" smtClean="0"/>
              <a:t>дед Щербаков </a:t>
            </a:r>
            <a:r>
              <a:rPr lang="ru-RU" dirty="0"/>
              <a:t>Кирилл Дмитриевич защищал Родину от фашистов. Был призван в Советскую Армию </a:t>
            </a:r>
            <a:r>
              <a:rPr lang="ru-RU" dirty="0" err="1"/>
              <a:t>Бирилюсским</a:t>
            </a:r>
            <a:r>
              <a:rPr lang="ru-RU" dirty="0"/>
              <a:t> РВК в 1943 г. в 209-й стрелковый полк, 162-й стрелковой дивизии, первого Белорусского фронта.- стрелком. 11 октября 1944г. умер от ран в госпитале. Похоронен в Черниговской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1326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" y="554975"/>
            <a:ext cx="4449712" cy="577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7189" y="4968711"/>
            <a:ext cx="51701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4000" b="1" dirty="0">
              <a:solidFill>
                <a:srgbClr val="39383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6965" y="4994392"/>
            <a:ext cx="296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99097" y="2399238"/>
            <a:ext cx="3489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Monotype Corsiva" pitchFamily="66" charset="0"/>
              </a:rPr>
              <a:t>  </a:t>
            </a:r>
            <a:endParaRPr lang="ru-RU" altLang="ru-RU" b="1" i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5380" y="1279464"/>
            <a:ext cx="3596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наших силах передать Память через слово, через документ, через книгу. Недаром самая главная книга Великой Отечественной войны называется Книга Памяти. Чтобы помнили! Чтобы не повторилось!</a:t>
            </a:r>
          </a:p>
          <a:p>
            <a:r>
              <a:rPr lang="ru-RU" dirty="0" smtClean="0"/>
              <a:t>Мы перелистали </a:t>
            </a:r>
            <a:r>
              <a:rPr lang="ru-RU" dirty="0"/>
              <a:t>лишь несколько страниц этой великой «Книги памяти». Летопись будет продолжена. Спасибо всем кто принял участие в Акции.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80" y="2037138"/>
            <a:ext cx="6642091" cy="37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" y="554975"/>
            <a:ext cx="4449712" cy="577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7189" y="4968711"/>
            <a:ext cx="51701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4000" b="1" dirty="0">
              <a:solidFill>
                <a:srgbClr val="39383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6965" y="4994392"/>
            <a:ext cx="296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99097" y="2399238"/>
            <a:ext cx="3489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Monotype Corsiva" pitchFamily="66" charset="0"/>
              </a:rPr>
              <a:t>  </a:t>
            </a:r>
            <a:endParaRPr lang="ru-RU" altLang="ru-RU" b="1" i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2926" y="1522074"/>
            <a:ext cx="33695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Вечная память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вечная слава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Героям Великой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Отечественной войны!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1941 - 1945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246120"/>
            <a:ext cx="2041073" cy="161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01" y="554975"/>
            <a:ext cx="5819567" cy="3031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" y="3738065"/>
            <a:ext cx="3048000" cy="203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01" y="3738065"/>
            <a:ext cx="3048000" cy="2033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26" y="3738065"/>
            <a:ext cx="4406453" cy="24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5" y="530352"/>
            <a:ext cx="4454817" cy="5783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65" y="940590"/>
            <a:ext cx="3640836" cy="2730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74" y="3671218"/>
            <a:ext cx="3550266" cy="2211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2420204"/>
            <a:ext cx="5593080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93837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800" b="1" dirty="0" smtClean="0">
                <a:solidFill>
                  <a:srgbClr val="393837"/>
                </a:solidFill>
              </a:rPr>
              <a:t>«Средняя общеобразовательная школа № 3»</a:t>
            </a:r>
          </a:p>
          <a:p>
            <a:pPr algn="ctr"/>
            <a:r>
              <a:rPr lang="ru-RU" sz="2800" b="1" dirty="0">
                <a:solidFill>
                  <a:srgbClr val="393837"/>
                </a:solidFill>
              </a:rPr>
              <a:t>г</a:t>
            </a:r>
            <a:r>
              <a:rPr lang="ru-RU" sz="2800" b="1" dirty="0" smtClean="0">
                <a:solidFill>
                  <a:srgbClr val="393837"/>
                </a:solidFill>
              </a:rPr>
              <a:t>. Моршанск </a:t>
            </a:r>
          </a:p>
          <a:p>
            <a:pPr algn="ctr"/>
            <a:r>
              <a:rPr lang="ru-RU" sz="2800" b="1" dirty="0" smtClean="0">
                <a:solidFill>
                  <a:srgbClr val="393837"/>
                </a:solidFill>
              </a:rPr>
              <a:t>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" y="554975"/>
            <a:ext cx="4449712" cy="5778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834" y="2013814"/>
            <a:ext cx="3302486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400" dirty="0"/>
              <a:t>Мы зарастаем памятью,</a:t>
            </a:r>
          </a:p>
          <a:p>
            <a:r>
              <a:rPr lang="ru-RU" sz="1400" dirty="0"/>
              <a:t>Как лесом зарастает пустошь.</a:t>
            </a:r>
          </a:p>
          <a:p>
            <a:r>
              <a:rPr lang="ru-RU" sz="1400" dirty="0"/>
              <a:t>И птицы память по утрам поют,</a:t>
            </a:r>
          </a:p>
          <a:p>
            <a:r>
              <a:rPr lang="ru-RU" sz="1400" dirty="0"/>
              <a:t>И ветер-память по ногам гудит,</a:t>
            </a:r>
          </a:p>
          <a:p>
            <a:r>
              <a:rPr lang="ru-RU" sz="1400" dirty="0"/>
              <a:t>Деревья-память целый день лепечут.</a:t>
            </a:r>
          </a:p>
          <a:p>
            <a:r>
              <a:rPr lang="ru-RU" sz="1400" dirty="0"/>
              <a:t>Но в памяти моей такая скрыта мощь,</a:t>
            </a:r>
          </a:p>
          <a:p>
            <a:r>
              <a:rPr lang="ru-RU" sz="1400" dirty="0"/>
              <a:t>Что возвращает образы и множит,</a:t>
            </a:r>
          </a:p>
          <a:p>
            <a:r>
              <a:rPr lang="ru-RU" sz="1400" dirty="0"/>
              <a:t>Шумит, не умолкая, память-дождь,</a:t>
            </a:r>
          </a:p>
          <a:p>
            <a:r>
              <a:rPr lang="ru-RU" sz="1400" dirty="0"/>
              <a:t>И память-снег летит и пасть не может.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i="1" dirty="0" smtClean="0"/>
              <a:t>Д</a:t>
            </a:r>
            <a:r>
              <a:rPr lang="ru-RU" sz="1400" i="1" dirty="0"/>
              <a:t>. Самойлов «Я зарастаю памятью...»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787189" y="4968711"/>
            <a:ext cx="51701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4000" b="1" dirty="0">
              <a:solidFill>
                <a:srgbClr val="393837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13" y="636106"/>
            <a:ext cx="4389622" cy="238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28" y="4145279"/>
            <a:ext cx="2629327" cy="197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33" y="723900"/>
            <a:ext cx="1873239" cy="140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28" y="2455217"/>
            <a:ext cx="2322384" cy="12922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17" y="2862682"/>
            <a:ext cx="2612307" cy="34708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13" y="3210052"/>
            <a:ext cx="1941958" cy="198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9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" y="554975"/>
            <a:ext cx="4449712" cy="5778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834" y="2013814"/>
            <a:ext cx="3302486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400" dirty="0"/>
              <a:t>У времени свои законы. Рано или поздно оно сглаживает из памяти не столь значительные в нашей жизни события, освобождая место другим. Но есть среди них такие, над которыми время не властно… Великая Отечественная война... Прошло уже 3/4 века, но мы по-прежнему помним и никогда не забудем, через что пришлось пройти нашим отцам и матерям, дедушкам и бабушкам.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7189" y="4968711"/>
            <a:ext cx="51701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4000" b="1" dirty="0">
              <a:solidFill>
                <a:srgbClr val="39383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554975"/>
            <a:ext cx="5112799" cy="307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3768090"/>
            <a:ext cx="2880360" cy="216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3768091"/>
            <a:ext cx="2880360" cy="216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6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" y="554975"/>
            <a:ext cx="4449712" cy="5778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834" y="2013814"/>
            <a:ext cx="3302486" cy="35452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Есть особый вид памяти, который очень ценен для всех нас – это воспоминания </a:t>
            </a:r>
            <a:r>
              <a:rPr lang="ru-RU" sz="1400" dirty="0" smtClean="0">
                <a:ea typeface="Times New Roman"/>
                <a:cs typeface="Times New Roman"/>
              </a:rPr>
              <a:t>ветеранов, непосредственных </a:t>
            </a:r>
            <a:r>
              <a:rPr lang="ru-RU" sz="1400" dirty="0">
                <a:ea typeface="Times New Roman"/>
                <a:cs typeface="Times New Roman"/>
              </a:rPr>
              <a:t>участников тех героических событий, запечатлённые на страницах книг. </a:t>
            </a:r>
            <a:r>
              <a:rPr lang="ru-RU" sz="1400" dirty="0">
                <a:solidFill>
                  <a:srgbClr val="000000"/>
                </a:solidFill>
                <a:ea typeface="Times New Roman"/>
                <a:cs typeface="Times New Roman"/>
              </a:rPr>
              <a:t>Много воды унесла река времени с тех пор. Заросли шрамы окопов, исчезли пепелища сожженных городов, выросли новые поколения. Но в памяти человеческой 22 июня 1941 года осталось не просто как роковая дата, но и как рубеж, начало отсчета долгих 1418 дней и ночей Великой Отечественной войны.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7189" y="4968711"/>
            <a:ext cx="51701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4000" b="1" dirty="0">
              <a:solidFill>
                <a:srgbClr val="393837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57600"/>
            <a:ext cx="3497580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26" y="3657600"/>
            <a:ext cx="3497580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04" y="659130"/>
            <a:ext cx="4241800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84" y="659130"/>
            <a:ext cx="4241800" cy="31813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40" y="1115486"/>
            <a:ext cx="2162028" cy="16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" y="554975"/>
            <a:ext cx="4449712" cy="5778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834" y="1015594"/>
            <a:ext cx="3302486" cy="49596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a typeface="Times New Roman"/>
                <a:cs typeface="Times New Roman"/>
              </a:rPr>
              <a:t>Мы с вами принимаем участие во Всероссийской молодежной Акции «Наши семейные книги памяти».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a typeface="Times New Roman"/>
                <a:cs typeface="Times New Roman"/>
              </a:rPr>
              <a:t>Минуло 82 года с того самого незабываемого и страшного дня. Дня, когда настежь распахнулись огромные, от Баренцева до Чёрного моря, двери той страшной войны. Много воды унесла река времени с тех пор. Заросли шрамы окопов, исчезли пепелища сожжённых городов, выросли новые поколения.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a typeface="Times New Roman"/>
                <a:cs typeface="Times New Roman"/>
              </a:rPr>
              <a:t>Много лет прошло с того памятного дня. Дети, родившиеся после войны, уже стали взрослыми, и у них уже родились свои дети. И война постепенно уходит в прошлое, становясь страницей в учебниках истории. Почему же мы вновь и вновь вспоминаем о ней?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a typeface="Times New Roman"/>
                <a:cs typeface="Times New Roman"/>
              </a:rPr>
              <a:t>4 страшных года, более 27 миллионов погибших соотечественников. Вы представляете себе, что это такое? Если по каждому погибшему из 27 миллионов в стране объявить минуту молчания, страна будет молчать 43 года!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7189" y="4968711"/>
            <a:ext cx="51701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4000" b="1" dirty="0">
              <a:solidFill>
                <a:srgbClr val="39383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984253"/>
            <a:ext cx="5730240" cy="434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2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" y="554975"/>
            <a:ext cx="4449712" cy="577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7189" y="4968711"/>
            <a:ext cx="51701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4000" b="1" dirty="0">
              <a:solidFill>
                <a:srgbClr val="39383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1" y="1997725"/>
            <a:ext cx="2891965" cy="4335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91" y="1051560"/>
            <a:ext cx="2667261" cy="3619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38225" y="4924036"/>
            <a:ext cx="26012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93837"/>
                </a:solidFill>
              </a:rPr>
              <a:t>Кузьмин </a:t>
            </a:r>
          </a:p>
          <a:p>
            <a:pPr algn="ctr"/>
            <a:r>
              <a:rPr lang="ru-RU" sz="1400" b="1" dirty="0" smtClean="0">
                <a:solidFill>
                  <a:srgbClr val="393837"/>
                </a:solidFill>
              </a:rPr>
              <a:t>Антон Алексеевич</a:t>
            </a:r>
          </a:p>
          <a:p>
            <a:pPr algn="ctr"/>
            <a:r>
              <a:rPr lang="ru-RU" sz="1400" b="1" dirty="0" smtClean="0">
                <a:solidFill>
                  <a:srgbClr val="393837"/>
                </a:solidFill>
              </a:rPr>
              <a:t>    13.04.1913 – 17.06.1986</a:t>
            </a:r>
            <a:endParaRPr lang="ru-RU" sz="1400" b="1" dirty="0" smtClean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929059" y="2200358"/>
            <a:ext cx="21118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dirty="0"/>
              <a:t>                                          </a:t>
            </a:r>
            <a:r>
              <a:rPr lang="ru-RU" altLang="ru-RU" b="1" i="1" dirty="0" smtClean="0">
                <a:latin typeface="Monotype Corsiva" pitchFamily="66" charset="0"/>
              </a:rPr>
              <a:t>«</a:t>
            </a:r>
            <a:r>
              <a:rPr lang="ru-RU" altLang="ru-RU" b="1" i="1" dirty="0">
                <a:latin typeface="Monotype Corsiva" pitchFamily="66" charset="0"/>
              </a:rPr>
              <a:t>Испытало нас время </a:t>
            </a:r>
            <a:r>
              <a:rPr lang="ru-RU" altLang="ru-RU" b="1" i="1" dirty="0" smtClean="0">
                <a:latin typeface="Monotype Corsiva" pitchFamily="66" charset="0"/>
              </a:rPr>
              <a:t>                                  </a:t>
            </a:r>
            <a:r>
              <a:rPr lang="ru-RU" altLang="ru-RU" b="1" i="1" dirty="0">
                <a:latin typeface="Monotype Corsiva" pitchFamily="66" charset="0"/>
              </a:rPr>
              <a:t>свинцом и огнём</a:t>
            </a:r>
            <a:r>
              <a:rPr lang="ru-RU" altLang="ru-RU" b="1" i="1" dirty="0" smtClean="0">
                <a:latin typeface="Monotype Corsiva" pitchFamily="66" charset="0"/>
              </a:rPr>
              <a:t>…»                                                   </a:t>
            </a:r>
            <a:r>
              <a:rPr lang="ru-RU" altLang="ru-RU" b="1" i="1" dirty="0">
                <a:latin typeface="Monotype Corsiva" pitchFamily="66" charset="0"/>
              </a:rPr>
              <a:t>А. </a:t>
            </a:r>
            <a:r>
              <a:rPr lang="ru-RU" altLang="ru-RU" b="1" i="1" dirty="0" smtClean="0">
                <a:latin typeface="Monotype Corsiva" pitchFamily="66" charset="0"/>
              </a:rPr>
              <a:t>Сурков</a:t>
            </a:r>
            <a:r>
              <a:rPr lang="ru-RU" altLang="ru-RU" b="1" i="1" dirty="0" smtClean="0"/>
              <a:t>                                                                                                                            </a:t>
            </a:r>
            <a:endParaRPr lang="ru-RU" alt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229" y="1997725"/>
            <a:ext cx="1975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Ерохин Дмитрий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95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" y="554975"/>
            <a:ext cx="4449712" cy="577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7189" y="4968711"/>
            <a:ext cx="51701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4000" b="1" dirty="0">
              <a:solidFill>
                <a:srgbClr val="39383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96" y="1973577"/>
            <a:ext cx="2959608" cy="4437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31" y="1021080"/>
            <a:ext cx="2684091" cy="3855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6965" y="4994392"/>
            <a:ext cx="2962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/>
              <a:t>Елсуков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smtClean="0"/>
              <a:t>Владимир Александрович</a:t>
            </a:r>
          </a:p>
          <a:p>
            <a:pPr algn="ctr"/>
            <a:r>
              <a:rPr lang="ru-RU" sz="1400" b="1" dirty="0" smtClean="0"/>
              <a:t>16.06.1900 – 23.09. 1943</a:t>
            </a:r>
            <a:endParaRPr lang="ru-RU" sz="1400" b="1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37356" y="1640115"/>
            <a:ext cx="31394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</a:t>
            </a:r>
            <a:r>
              <a:rPr lang="ru-RU" altLang="ru-RU" sz="1600" b="1" i="1" dirty="0">
                <a:latin typeface="Monotype Corsiva" pitchFamily="66" charset="0"/>
              </a:rPr>
              <a:t>«Нас двадцать миллионов </a:t>
            </a:r>
            <a:r>
              <a:rPr lang="ru-RU" altLang="ru-RU" sz="1600" b="1" i="1" dirty="0" smtClean="0">
                <a:latin typeface="Monotype Corsiva" pitchFamily="66" charset="0"/>
              </a:rPr>
              <a:t>незабытых, Убитых </a:t>
            </a:r>
            <a:r>
              <a:rPr lang="ru-RU" altLang="ru-RU" sz="1600" b="1" i="1" dirty="0">
                <a:latin typeface="Monotype Corsiva" pitchFamily="66" charset="0"/>
              </a:rPr>
              <a:t>, </a:t>
            </a:r>
          </a:p>
          <a:p>
            <a:pPr algn="ctr"/>
            <a:r>
              <a:rPr lang="ru-RU" altLang="ru-RU" sz="1600" b="1" i="1" dirty="0">
                <a:latin typeface="Monotype Corsiva" pitchFamily="66" charset="0"/>
              </a:rPr>
              <a:t>не вернувшихся с войны…»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24394" y="1987031"/>
            <a:ext cx="206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Елсукова</a:t>
            </a:r>
            <a:r>
              <a:rPr lang="ru-RU" b="1" dirty="0" smtClean="0"/>
              <a:t> Марина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53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38" y="515655"/>
            <a:ext cx="3792831" cy="472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35518" y="5131281"/>
            <a:ext cx="23934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Щебланова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Мария Григорьевна</a:t>
            </a:r>
          </a:p>
          <a:p>
            <a:pPr algn="ctr"/>
            <a:r>
              <a:rPr lang="ru-RU" sz="1400" b="1" dirty="0" smtClean="0"/>
              <a:t>12.09.1922– 25.12.2012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99" y="1991018"/>
            <a:ext cx="2888170" cy="4330090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073525" y="1838412"/>
            <a:ext cx="290639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i="1" dirty="0">
                <a:latin typeface="Monotype Corsiva" pitchFamily="66" charset="0"/>
              </a:rPr>
              <a:t>«До свиданья, девочки. Девочки,                                                                    Постарайтесь вернуться назад…»                                      </a:t>
            </a:r>
          </a:p>
          <a:p>
            <a:r>
              <a:rPr lang="ru-RU" altLang="ru-RU" sz="1600" b="1" i="1" dirty="0">
                <a:latin typeface="Monotype Corsiva" pitchFamily="66" charset="0"/>
              </a:rPr>
              <a:t>            Б. Окуджава</a:t>
            </a:r>
          </a:p>
          <a:p>
            <a:r>
              <a:rPr lang="ru-RU" altLang="ru-RU" b="1" i="1" dirty="0">
                <a:solidFill>
                  <a:schemeClr val="bg1"/>
                </a:solidFill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47123" y="1973992"/>
            <a:ext cx="179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Марилов Саша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818</Words>
  <Application>Microsoft Office PowerPoint</Application>
  <PresentationFormat>Произвольный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 Якубовская</dc:creator>
  <cp:lastModifiedBy>Svetlana</cp:lastModifiedBy>
  <cp:revision>155</cp:revision>
  <cp:lastPrinted>2023-09-20T07:09:39Z</cp:lastPrinted>
  <dcterms:created xsi:type="dcterms:W3CDTF">2023-09-17T09:55:10Z</dcterms:created>
  <dcterms:modified xsi:type="dcterms:W3CDTF">2024-04-07T15:54:59Z</dcterms:modified>
</cp:coreProperties>
</file>